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4"/>
  </p:sldMasterIdLst>
  <p:notesMasterIdLst>
    <p:notesMasterId r:id="rId18"/>
  </p:notesMasterIdLst>
  <p:sldIdLst>
    <p:sldId id="257" r:id="rId5"/>
    <p:sldId id="261" r:id="rId6"/>
    <p:sldId id="262" r:id="rId7"/>
    <p:sldId id="263" r:id="rId8"/>
    <p:sldId id="264" r:id="rId9"/>
    <p:sldId id="266" r:id="rId10"/>
    <p:sldId id="268" r:id="rId11"/>
    <p:sldId id="276" r:id="rId12"/>
    <p:sldId id="279" r:id="rId13"/>
    <p:sldId id="280" r:id="rId14"/>
    <p:sldId id="281" r:id="rId15"/>
    <p:sldId id="282" r:id="rId16"/>
    <p:sldId id="283" r:id="rId1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Verdana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Verdana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Verdana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Verdana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0A68"/>
    <a:srgbClr val="E10098"/>
    <a:srgbClr val="EEDC00"/>
    <a:srgbClr val="425563"/>
    <a:srgbClr val="00677F"/>
    <a:srgbClr val="00AEC7"/>
    <a:srgbClr val="840B55"/>
    <a:srgbClr val="BF68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 varScale="1">
        <p:scale>
          <a:sx n="68" d="100"/>
          <a:sy n="68" d="100"/>
        </p:scale>
        <p:origin x="804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EBB88C-4859-4B35-BC99-365198C63CAA}" type="datetimeFigureOut">
              <a:rPr lang="en-GB" smtClean="0"/>
              <a:t>20/04/2015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702D47-A41D-4640-A611-5F195D0238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27033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Basically read this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1EC2A6-7074-4DB6-B32A-2D3A42FDDD10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17332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Read this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1EC2A6-7074-4DB6-B32A-2D3A42FDDD10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42628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Read this out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1EC2A6-7074-4DB6-B32A-2D3A42FDDD10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72708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Present this as a solution</a:t>
            </a:r>
            <a:r>
              <a:rPr lang="en-GB" baseline="0" dirty="0" smtClean="0"/>
              <a:t> due to the discounts on travel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1EC2A6-7074-4DB6-B32A-2D3A42FDDD10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5763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Note that the £11 will be quickly earned back through</a:t>
            </a:r>
            <a:r>
              <a:rPr lang="en-GB" baseline="0" dirty="0" smtClean="0"/>
              <a:t> discount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1EC2A6-7074-4DB6-B32A-2D3A42FDDD10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5391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47873637-2009-D645-8B8B-CC06CD09524E}" type="slidenum">
              <a:rPr lang="en-US"/>
              <a:pPr/>
              <a:t>‹#›</a:t>
            </a:fld>
            <a:endParaRPr lang="en-US" sz="14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463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/>
    </mc:Choice>
    <mc:Fallback xmlns="">
      <p:transition spd="slow" advClick="0" advTm="8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1784" y="548681"/>
            <a:ext cx="7988300" cy="1008111"/>
          </a:xfrm>
        </p:spPr>
        <p:txBody>
          <a:bodyPr anchor="t" anchorCtr="0"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552" y="1772816"/>
            <a:ext cx="7992888" cy="64807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GB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3708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/>
    </mc:Choice>
    <mc:Fallback xmlns="">
      <p:transition spd="slow" advClick="0" advTm="8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2656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44824"/>
            <a:ext cx="77724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8000"/>
    </mc:Choice>
    <mc:Fallback xmlns="">
      <p:transition spd="slow" advClick="0" advTm="8000"/>
    </mc:Fallback>
  </mc:AlternateContent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FFFF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charset="0"/>
          <a:ea typeface="ＭＳ Ｐゴシック" charset="0"/>
          <a:cs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charset="0"/>
          <a:ea typeface="ＭＳ Ｐゴシック" charset="0"/>
          <a:cs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charset="0"/>
          <a:ea typeface="ＭＳ Ｐゴシック" charset="0"/>
          <a:cs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charset="0"/>
          <a:ea typeface="ＭＳ Ｐゴシック" charset="0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charset="0"/>
          <a:ea typeface="ＭＳ Ｐゴシック" charset="0"/>
          <a:cs typeface="ＭＳ Ｐゴシック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charset="0"/>
          <a:ea typeface="ＭＳ Ｐゴシック" charset="0"/>
          <a:cs typeface="ＭＳ Ｐゴシック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charset="0"/>
          <a:ea typeface="ＭＳ Ｐゴシック" charset="0"/>
          <a:cs typeface="ＭＳ Ｐゴシック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charset="0"/>
          <a:ea typeface="ＭＳ Ｐゴシック" charset="0"/>
          <a:cs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pprenticeextra.co.uk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NSoA-Scotland-ppt-template-cover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4856" cy="6858000"/>
          </a:xfrm>
          <a:prstGeom prst="rect">
            <a:avLst/>
          </a:prstGeom>
        </p:spPr>
      </p:pic>
      <p:sp>
        <p:nvSpPr>
          <p:cNvPr id="5" name="Title Placeholder 1"/>
          <p:cNvSpPr txBox="1">
            <a:spLocks/>
          </p:cNvSpPr>
          <p:nvPr/>
        </p:nvSpPr>
        <p:spPr bwMode="auto">
          <a:xfrm>
            <a:off x="476250" y="4365104"/>
            <a:ext cx="8229600" cy="63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200" dirty="0" smtClean="0">
                <a:solidFill>
                  <a:srgbClr val="BF689F"/>
                </a:solidFill>
                <a:latin typeface="Verdana" charset="0"/>
                <a:cs typeface="Verdana" charset="0"/>
              </a:rPr>
              <a:t>@</a:t>
            </a:r>
            <a:r>
              <a:rPr lang="en-US" sz="3200" dirty="0" err="1" smtClean="0">
                <a:solidFill>
                  <a:srgbClr val="BF689F"/>
                </a:solidFill>
                <a:latin typeface="Verdana" charset="0"/>
                <a:cs typeface="Verdana" charset="0"/>
              </a:rPr>
              <a:t>scot_apprentice</a:t>
            </a:r>
            <a:endParaRPr lang="en-US" sz="3200" dirty="0">
              <a:solidFill>
                <a:srgbClr val="BF689F"/>
              </a:solidFill>
              <a:latin typeface="Verdana" charset="0"/>
              <a:cs typeface="Verdana" charset="0"/>
            </a:endParaRPr>
          </a:p>
        </p:txBody>
      </p:sp>
      <p:sp>
        <p:nvSpPr>
          <p:cNvPr id="6" name="Title Placeholder 1"/>
          <p:cNvSpPr txBox="1">
            <a:spLocks/>
          </p:cNvSpPr>
          <p:nvPr/>
        </p:nvSpPr>
        <p:spPr bwMode="auto">
          <a:xfrm>
            <a:off x="476250" y="5015979"/>
            <a:ext cx="8229600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endParaRPr lang="en-US" dirty="0">
              <a:latin typeface="Verdana" charset="0"/>
              <a:cs typeface="Verdan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9252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/>
    </mc:Choice>
    <mc:Fallback xmlns="">
      <p:transition spd="slow" advClick="0" advTm="8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The Apprentice Extra Card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910" y="2928934"/>
            <a:ext cx="7992888" cy="648072"/>
          </a:xfrm>
        </p:spPr>
        <p:txBody>
          <a:bodyPr/>
          <a:lstStyle/>
          <a:p>
            <a:pPr algn="ctr"/>
            <a:r>
              <a:rPr lang="en-GB" dirty="0" smtClean="0">
                <a:hlinkClick r:id="rId3"/>
              </a:rPr>
              <a:t>www.apprenticeextra.co.uk</a:t>
            </a:r>
            <a:r>
              <a:rPr lang="en-GB" dirty="0" smtClean="0"/>
              <a:t> </a:t>
            </a:r>
            <a:endParaRPr lang="en-GB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8926" y="1490659"/>
            <a:ext cx="3181350" cy="143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857224" y="3500438"/>
            <a:ext cx="76438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The card costs only £11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92320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/>
    </mc:Choice>
    <mc:Fallback xmlns="">
      <p:transition spd="slow" advClick="0" advTm="8000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What apprentices tell us 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552" y="1772816"/>
            <a:ext cx="7992888" cy="4032448"/>
          </a:xfrm>
        </p:spPr>
        <p:txBody>
          <a:bodyPr/>
          <a:lstStyle/>
          <a:p>
            <a:r>
              <a:rPr lang="en-GB" dirty="0" smtClean="0"/>
              <a:t>Have you ever had a conversation, focus group or discussion with apprentices? </a:t>
            </a:r>
          </a:p>
          <a:p>
            <a:endParaRPr lang="en-GB" dirty="0"/>
          </a:p>
          <a:p>
            <a:r>
              <a:rPr lang="en-GB" dirty="0" smtClean="0"/>
              <a:t>What did they say?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63288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/>
    </mc:Choice>
    <mc:Fallback xmlns="">
      <p:transition spd="slow" advClick="0" advTm="800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What apprentices tell us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552" y="1772816"/>
            <a:ext cx="7992888" cy="4464496"/>
          </a:xfrm>
        </p:spPr>
        <p:txBody>
          <a:bodyPr/>
          <a:lstStyle/>
          <a:p>
            <a:r>
              <a:rPr lang="en-GB" dirty="0" smtClean="0"/>
              <a:t>When we speak to apprentices in college they tell us: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We’re excited about our opportunities.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We don’t always learn things that are relevant for our jobs.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Sometimes our boss has to re-teach us things when we get back to work.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We have never heard of the students’ association.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3032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/>
    </mc:Choice>
    <mc:Fallback xmlns="">
      <p:transition spd="slow" advClick="0" advTm="8000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What apprentices tell us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552" y="1772816"/>
            <a:ext cx="7992888" cy="432048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Our class rep meetings happen when we’re at work.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We get to use newer technology at work than we do at college.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We’d like to get paid more.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Travel is expensive between home, college and work.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58466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/>
    </mc:Choice>
    <mc:Fallback xmlns="">
      <p:transition spd="slow" advClick="0" advTm="8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1784" y="404664"/>
            <a:ext cx="7988300" cy="1008111"/>
          </a:xfrm>
        </p:spPr>
        <p:txBody>
          <a:bodyPr/>
          <a:lstStyle/>
          <a:p>
            <a:r>
              <a:rPr lang="en-GB" dirty="0"/>
              <a:t>The aims of the National Society of Apprentices </a:t>
            </a:r>
            <a:r>
              <a:rPr lang="en-GB" dirty="0" smtClean="0"/>
              <a:t>in Scotland are</a:t>
            </a:r>
            <a:r>
              <a:rPr lang="en-GB" dirty="0"/>
              <a:t>: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z="3200" dirty="0"/>
              <a:t>To capture and promote the voice of apprentices, on a local and national scale, in order to enable better apprenticeship provision and increased participation in apprenticeships.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444897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/>
    </mc:Choice>
    <mc:Fallback xmlns="">
      <p:transition spd="slow" advClick="0" advTm="800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1784" y="404664"/>
            <a:ext cx="7988300" cy="1008111"/>
          </a:xfrm>
        </p:spPr>
        <p:txBody>
          <a:bodyPr/>
          <a:lstStyle/>
          <a:p>
            <a:r>
              <a:rPr lang="en-GB" dirty="0"/>
              <a:t>The aims of the </a:t>
            </a:r>
            <a:r>
              <a:rPr lang="en-GB" dirty="0" err="1" smtClean="0"/>
              <a:t>NSoAS</a:t>
            </a:r>
            <a:r>
              <a:rPr lang="en-GB" dirty="0" smtClean="0"/>
              <a:t> are</a:t>
            </a:r>
            <a:r>
              <a:rPr lang="en-GB" dirty="0"/>
              <a:t>: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z="3200" dirty="0"/>
              <a:t>To research the needs, views and experiences of apprentices in relation to their training and employment experience.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109460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/>
    </mc:Choice>
    <mc:Fallback xmlns="">
      <p:transition spd="slow" advClick="0" advTm="800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1784" y="404664"/>
            <a:ext cx="7988300" cy="1008111"/>
          </a:xfrm>
        </p:spPr>
        <p:txBody>
          <a:bodyPr/>
          <a:lstStyle/>
          <a:p>
            <a:r>
              <a:rPr lang="en-GB" dirty="0"/>
              <a:t>The aims of the </a:t>
            </a:r>
            <a:r>
              <a:rPr lang="en-GB" dirty="0" err="1" smtClean="0"/>
              <a:t>NSoAS</a:t>
            </a:r>
            <a:r>
              <a:rPr lang="en-GB" dirty="0" smtClean="0"/>
              <a:t> are</a:t>
            </a:r>
            <a:r>
              <a:rPr lang="en-GB" dirty="0"/>
              <a:t>: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z="3200" dirty="0"/>
              <a:t>To involve apprentices in active citizenship and democracy on a local and national scale, including voter registration.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385282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/>
    </mc:Choice>
    <mc:Fallback xmlns="">
      <p:transition spd="slow" advClick="0" advTm="800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1784" y="404664"/>
            <a:ext cx="7988300" cy="1008111"/>
          </a:xfrm>
        </p:spPr>
        <p:txBody>
          <a:bodyPr/>
          <a:lstStyle/>
          <a:p>
            <a:r>
              <a:rPr lang="en-GB" dirty="0"/>
              <a:t>The aims of the </a:t>
            </a:r>
            <a:r>
              <a:rPr lang="en-GB" dirty="0" err="1" smtClean="0"/>
              <a:t>NSoAS</a:t>
            </a:r>
            <a:r>
              <a:rPr lang="en-GB" dirty="0" smtClean="0"/>
              <a:t> are</a:t>
            </a:r>
            <a:r>
              <a:rPr lang="en-GB" dirty="0"/>
              <a:t>: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z="3200" dirty="0"/>
              <a:t>To promote equality of access to quality apprenticeships.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385282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/>
    </mc:Choice>
    <mc:Fallback xmlns="">
      <p:transition spd="slow" advClick="0" advTm="800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What Are We?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552" y="1772816"/>
            <a:ext cx="7992888" cy="1298994"/>
          </a:xfrm>
        </p:spPr>
        <p:txBody>
          <a:bodyPr/>
          <a:lstStyle/>
          <a:p>
            <a:pPr algn="ctr"/>
            <a:r>
              <a:rPr lang="en-GB" b="1" u="sng" dirty="0" smtClean="0"/>
              <a:t>We are a voice for apprentices </a:t>
            </a:r>
          </a:p>
          <a:p>
            <a:endParaRPr lang="en-GB" b="1" u="sng" dirty="0" smtClean="0"/>
          </a:p>
          <a:p>
            <a:endParaRPr lang="en-GB" b="1" u="sng" dirty="0" smtClean="0"/>
          </a:p>
          <a:p>
            <a:pPr algn="ctr"/>
            <a:r>
              <a:rPr lang="en-GB" dirty="0" smtClean="0"/>
              <a:t>We were set up to help apprentices across Scotland get their voice heard</a:t>
            </a:r>
          </a:p>
          <a:p>
            <a:pPr algn="ctr"/>
            <a:endParaRPr lang="en-GB" dirty="0" smtClean="0"/>
          </a:p>
          <a:p>
            <a:endParaRPr lang="en-GB" b="1" u="sng" dirty="0"/>
          </a:p>
        </p:txBody>
      </p:sp>
    </p:spTree>
    <p:extLst>
      <p:ext uri="{BB962C8B-B14F-4D97-AF65-F5344CB8AC3E}">
        <p14:creationId xmlns:p14="http://schemas.microsoft.com/office/powerpoint/2010/main" val="1221587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/>
    </mc:Choice>
    <mc:Fallback xmlns="">
      <p:transition spd="slow" advClick="0" advTm="800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Values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552" y="1772816"/>
            <a:ext cx="7992888" cy="1441870"/>
          </a:xfrm>
        </p:spPr>
        <p:txBody>
          <a:bodyPr/>
          <a:lstStyle/>
          <a:p>
            <a:r>
              <a:rPr lang="en-GB" dirty="0"/>
              <a:t>As the national voice of apprentices it is </a:t>
            </a:r>
            <a:r>
              <a:rPr lang="en-GB" dirty="0" smtClean="0"/>
              <a:t>the aim </a:t>
            </a:r>
          </a:p>
          <a:p>
            <a:r>
              <a:rPr lang="en-GB" dirty="0" smtClean="0"/>
              <a:t>of </a:t>
            </a:r>
            <a:r>
              <a:rPr lang="en-GB" dirty="0"/>
              <a:t>the society to work and speak in a way that embodies the values of</a:t>
            </a:r>
            <a:r>
              <a:rPr lang="en-GB" dirty="0" smtClean="0"/>
              <a:t>:</a:t>
            </a:r>
          </a:p>
          <a:p>
            <a:endParaRPr lang="en-GB" dirty="0"/>
          </a:p>
          <a:p>
            <a:r>
              <a:rPr lang="en-GB" dirty="0"/>
              <a:t>Equality</a:t>
            </a:r>
          </a:p>
          <a:p>
            <a:r>
              <a:rPr lang="en-GB" dirty="0"/>
              <a:t>Collectivism</a:t>
            </a:r>
          </a:p>
          <a:p>
            <a:r>
              <a:rPr lang="en-GB" dirty="0"/>
              <a:t>Democracy</a:t>
            </a:r>
          </a:p>
          <a:p>
            <a:r>
              <a:rPr lang="en-GB" dirty="0"/>
              <a:t>Inclusivity</a:t>
            </a:r>
          </a:p>
          <a:p>
            <a:endParaRPr lang="en-GB" dirty="0" smtClean="0"/>
          </a:p>
          <a:p>
            <a:r>
              <a:rPr lang="en-GB" dirty="0" smtClean="0"/>
              <a:t>and supports </a:t>
            </a:r>
            <a:r>
              <a:rPr lang="en-GB" dirty="0"/>
              <a:t>its members to do so.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0627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/>
    </mc:Choice>
    <mc:Fallback xmlns="">
      <p:transition spd="slow" advClick="0" advTm="8000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Basically...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552" y="1772816"/>
            <a:ext cx="7992888" cy="1656184"/>
          </a:xfrm>
        </p:spPr>
        <p:txBody>
          <a:bodyPr/>
          <a:lstStyle/>
          <a:p>
            <a:r>
              <a:rPr lang="en-GB" dirty="0" smtClean="0"/>
              <a:t>We listen to apprentices’ opinions and problems and try to bring about a change that works for everyone</a:t>
            </a:r>
          </a:p>
          <a:p>
            <a:r>
              <a:rPr lang="en-GB" dirty="0" smtClean="0"/>
              <a:t>We address issues such as:</a:t>
            </a:r>
          </a:p>
          <a:p>
            <a:r>
              <a:rPr lang="en-GB" sz="1800" dirty="0" smtClean="0"/>
              <a:t>·        </a:t>
            </a:r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863526" y="3429000"/>
            <a:ext cx="7344816" cy="2554545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GB" sz="2000" dirty="0" smtClean="0"/>
              <a:t>Pay</a:t>
            </a:r>
          </a:p>
          <a:p>
            <a:pPr>
              <a:buFont typeface="Arial" pitchFamily="34" charset="0"/>
              <a:buChar char="•"/>
            </a:pPr>
            <a:r>
              <a:rPr lang="en-GB" sz="2000" dirty="0" smtClean="0"/>
              <a:t>Travel</a:t>
            </a:r>
          </a:p>
          <a:p>
            <a:pPr>
              <a:buFont typeface="Arial" pitchFamily="34" charset="0"/>
              <a:buChar char="•"/>
            </a:pPr>
            <a:r>
              <a:rPr lang="en-GB" sz="2000" dirty="0" smtClean="0"/>
              <a:t>Treatment</a:t>
            </a:r>
          </a:p>
          <a:p>
            <a:pPr>
              <a:buFont typeface="Arial" pitchFamily="34" charset="0"/>
              <a:buChar char="•"/>
            </a:pPr>
            <a:r>
              <a:rPr lang="en-GB" sz="2000" dirty="0" smtClean="0"/>
              <a:t>Hidden Costs</a:t>
            </a:r>
          </a:p>
          <a:p>
            <a:pPr>
              <a:buFont typeface="Arial" pitchFamily="34" charset="0"/>
              <a:buChar char="•"/>
            </a:pPr>
            <a:r>
              <a:rPr lang="en-GB" sz="2000" dirty="0" smtClean="0"/>
              <a:t>Suitability of Workplace</a:t>
            </a:r>
          </a:p>
          <a:p>
            <a:pPr>
              <a:buFont typeface="Arial" pitchFamily="34" charset="0"/>
              <a:buChar char="•"/>
            </a:pPr>
            <a:r>
              <a:rPr lang="en-GB" sz="2000" dirty="0" smtClean="0"/>
              <a:t>Relationship between employer and apprentice</a:t>
            </a:r>
          </a:p>
          <a:p>
            <a:pPr>
              <a:buFont typeface="Arial" pitchFamily="34" charset="0"/>
              <a:buChar char="•"/>
            </a:pPr>
            <a:endParaRPr lang="en-GB" sz="2000" dirty="0" smtClean="0"/>
          </a:p>
          <a:p>
            <a:pPr>
              <a:buFont typeface="Arial" pitchFamily="34" charset="0"/>
              <a:buChar char="•"/>
            </a:pPr>
            <a:r>
              <a:rPr lang="en-GB" sz="2000" dirty="0" smtClean="0"/>
              <a:t>Stigma towards apprenticeships – Society</a:t>
            </a:r>
          </a:p>
          <a:p>
            <a:pPr>
              <a:buFont typeface="Arial" pitchFamily="34" charset="0"/>
              <a:buChar char="•"/>
            </a:pPr>
            <a:r>
              <a:rPr lang="en-GB" sz="2000" dirty="0" smtClean="0"/>
              <a:t>Stigma in schools – careers advice</a:t>
            </a:r>
          </a:p>
          <a:p>
            <a:pPr>
              <a:buFont typeface="Arial" pitchFamily="34" charset="0"/>
              <a:buChar char="•"/>
            </a:pPr>
            <a:r>
              <a:rPr lang="en-GB" sz="2000" dirty="0" smtClean="0"/>
              <a:t>Promoting apprenticeships</a:t>
            </a:r>
          </a:p>
          <a:p>
            <a:pPr>
              <a:buFont typeface="Arial" pitchFamily="34" charset="0"/>
              <a:buChar char="•"/>
            </a:pPr>
            <a:r>
              <a:rPr lang="en-GB" sz="2000" dirty="0" smtClean="0"/>
              <a:t> Equality in Apprenticeships</a:t>
            </a:r>
          </a:p>
          <a:p>
            <a:pPr>
              <a:buFont typeface="Arial" pitchFamily="34" charset="0"/>
              <a:buChar char="•"/>
            </a:pP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928061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/>
    </mc:Choice>
    <mc:Fallback xmlns="">
      <p:transition spd="slow" advClick="0" advTm="8000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Offer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552" y="1556792"/>
            <a:ext cx="6480720" cy="4392488"/>
          </a:xfrm>
        </p:spPr>
        <p:txBody>
          <a:bodyPr/>
          <a:lstStyle/>
          <a:p>
            <a:r>
              <a:rPr lang="en-GB" dirty="0" smtClean="0"/>
              <a:t>Locally the national society has 2 main things to offer. </a:t>
            </a:r>
          </a:p>
          <a:p>
            <a:endParaRPr lang="en-GB" dirty="0" smtClean="0"/>
          </a:p>
          <a:p>
            <a:r>
              <a:rPr lang="en-GB" dirty="0" smtClean="0"/>
              <a:t>Firstly the apprentice extra card, the discount card for apprentices.</a:t>
            </a:r>
          </a:p>
          <a:p>
            <a:endParaRPr lang="en-GB" dirty="0" smtClean="0"/>
          </a:p>
          <a:p>
            <a:r>
              <a:rPr lang="en-GB" dirty="0" smtClean="0"/>
              <a:t>Secondly we can support training providers and colleges to develop and promote apprentice voice within their organisations.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01781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/>
    </mc:Choice>
    <mc:Fallback xmlns="">
      <p:transition spd="slow" advClick="0" advTm="800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US-Presentation-template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Verdana"/>
        <a:ea typeface="ＭＳ Ｐゴシック"/>
        <a:cs typeface="ＭＳ Ｐゴシック"/>
      </a:majorFont>
      <a:minorFont>
        <a:latin typeface="Verdan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Verdana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Verdana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6D1B8FC9CDCF0449CBD0706AF2E4876" ma:contentTypeVersion="0" ma:contentTypeDescription="Create a new document." ma:contentTypeScope="" ma:versionID="9c58daaa5bceadf57cc1faba08cb7748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7fcc19722ddd0f46c305ad314d310e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65B161C-562D-482C-858B-255A070CB0D2}">
  <ds:schemaRefs>
    <ds:schemaRef ds:uri="http://purl.org/dc/dcmitype/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www.w3.org/XML/1998/namespace"/>
    <ds:schemaRef ds:uri="http://schemas.microsoft.com/office/infopath/2007/PartnerControl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F6C690DB-C4B9-4EF2-8D36-56DEF9AAE6B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CF4BF74-3EDB-470F-A344-C90FFC5D253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1884</TotalTime>
  <Words>442</Words>
  <Application>Microsoft Office PowerPoint</Application>
  <PresentationFormat>On-screen Show (4:3)</PresentationFormat>
  <Paragraphs>73</Paragraphs>
  <Slides>13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ＭＳ Ｐゴシック</vt:lpstr>
      <vt:lpstr>Arial</vt:lpstr>
      <vt:lpstr>Calibri</vt:lpstr>
      <vt:lpstr>Verdana</vt:lpstr>
      <vt:lpstr>NUS-Presentation-template</vt:lpstr>
      <vt:lpstr>PowerPoint Presentation</vt:lpstr>
      <vt:lpstr>The aims of the National Society of Apprentices in Scotland are:</vt:lpstr>
      <vt:lpstr>The aims of the NSoAS are:</vt:lpstr>
      <vt:lpstr>The aims of the NSoAS are:</vt:lpstr>
      <vt:lpstr>The aims of the NSoAS are:</vt:lpstr>
      <vt:lpstr>What Are We?</vt:lpstr>
      <vt:lpstr>Values</vt:lpstr>
      <vt:lpstr>Basically...</vt:lpstr>
      <vt:lpstr>Offer</vt:lpstr>
      <vt:lpstr>The Apprentice Extra Card</vt:lpstr>
      <vt:lpstr>What apprentices tell us </vt:lpstr>
      <vt:lpstr>What apprentices tell us</vt:lpstr>
      <vt:lpstr>What apprentices tell us</vt:lpstr>
    </vt:vector>
  </TitlesOfParts>
  <Company>Design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Ben Kinross</dc:creator>
  <cp:lastModifiedBy>Ali McDade</cp:lastModifiedBy>
  <cp:revision>30</cp:revision>
  <dcterms:modified xsi:type="dcterms:W3CDTF">2015-04-20T12:41:54Z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0x01010016D1B8FC9CDCF0449CBD0706AF2E4876</vt:lpwstr>
  </property>
</Properties>
</file>